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4630400" cy="8229600"/>
  <p:notesSz cx="8229600" cy="14630400"/>
  <p:embeddedFontLst>
    <p:embeddedFont>
      <p:font typeface="IBM Plex Sans Medium"/>
      <p:regular r:id="rId22"/>
    </p:embeddedFont>
    <p:embeddedFont>
      <p:font typeface="IBM Plex Sans Medium"/>
      <p:regular r:id="rId23"/>
    </p:embeddedFont>
    <p:embeddedFont>
      <p:font typeface="IBM Plex Sans Medium"/>
      <p:regular r:id="rId24"/>
    </p:embeddedFont>
    <p:embeddedFont>
      <p:font typeface="IBM Plex Sans Medium"/>
      <p:regular r:id="rId25"/>
    </p:embeddedFont>
    <p:embeddedFont>
      <p:font typeface="Roboto"/>
      <p:regular r:id="rId26"/>
    </p:embeddedFont>
    <p:embeddedFont>
      <p:font typeface="Roboto"/>
      <p:regular r:id="rId27"/>
    </p:embeddedFont>
    <p:embeddedFont>
      <p:font typeface="Roboto"/>
      <p:regular r:id="rId28"/>
    </p:embeddedFont>
    <p:embeddedFont>
      <p:font typeface="Roboto"/>
      <p:regular r:id="rId2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22" Type="http://schemas.openxmlformats.org/officeDocument/2006/relationships/font" Target="fonts/font1.fntdata"/><Relationship Id="rId23" Type="http://schemas.openxmlformats.org/officeDocument/2006/relationships/font" Target="fonts/font2.fntdata"/><Relationship Id="rId24" Type="http://schemas.openxmlformats.org/officeDocument/2006/relationships/font" Target="fonts/font3.fntdata"/><Relationship Id="rId25" Type="http://schemas.openxmlformats.org/officeDocument/2006/relationships/font" Target="fonts/font4.fntdata"/><Relationship Id="rId26" Type="http://schemas.openxmlformats.org/officeDocument/2006/relationships/font" Target="fonts/font5.fntdata"/><Relationship Id="rId27" Type="http://schemas.openxmlformats.org/officeDocument/2006/relationships/font" Target="fonts/font6.fntdata"/><Relationship Id="rId28" Type="http://schemas.openxmlformats.org/officeDocument/2006/relationships/font" Target="fonts/font7.fntdata"/><Relationship Id="rId2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slideLayout" Target="../slideLayouts/slideLayout12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slideLayout" Target="../slideLayouts/slideLayout15.xml"/><Relationship Id="rId5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slideLayout" Target="../slideLayouts/slideLayout16.xml"/><Relationship Id="rId6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307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Основи JavaScript: Функції та Область Видимості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088481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Ласкаво просимо на третю лекцію курсу вивчення JavaScript! Сьогодні ми заглибимось у важливі концепції, які є фундаментальними для розуміння мови програмування JavaScript: функції, аргументи, параметри за замовчуванням, область видимості та повернення значень.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5814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Ці концепції є ключовими для створення ефективного, повторно використовуваного коду та розуміння того, як JavaScript обробляє дані у різних частинах вашої програми.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651891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6526530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56440" y="6502003"/>
            <a:ext cx="76092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4D4D1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o d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9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3996" y="603052"/>
            <a:ext cx="7608808" cy="13706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Функції без повернення значення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253996" y="2302669"/>
            <a:ext cx="3694748" cy="3009900"/>
          </a:xfrm>
          <a:prstGeom prst="roundRect">
            <a:avLst>
              <a:gd name="adj" fmla="val 1093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6473309" y="2521982"/>
            <a:ext cx="3256121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Значення за замовчуванням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473309" y="3338870"/>
            <a:ext cx="3256121" cy="1754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Функції, які не містять оператора return, повертають undefined за замовчуванням. Це вказує на відсутність повернутого значення.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8057" y="2302669"/>
            <a:ext cx="3694748" cy="3009900"/>
          </a:xfrm>
          <a:prstGeom prst="roundRect">
            <a:avLst>
              <a:gd name="adj" fmla="val 1093"/>
            </a:avLst>
          </a:prstGeom>
          <a:solidFill>
            <a:srgbClr val="484B51"/>
          </a:solidFill>
          <a:ln/>
        </p:spPr>
      </p:sp>
      <p:sp>
        <p:nvSpPr>
          <p:cNvPr id="8" name="Text 5"/>
          <p:cNvSpPr/>
          <p:nvPr/>
        </p:nvSpPr>
        <p:spPr>
          <a:xfrm>
            <a:off x="10387370" y="2521982"/>
            <a:ext cx="274141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Приклад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387370" y="2996208"/>
            <a:ext cx="3256121" cy="1052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function noReturn() { console.log("Ця функція нічого не повертає"); }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53996" y="5531882"/>
            <a:ext cx="7608808" cy="2097048"/>
          </a:xfrm>
          <a:prstGeom prst="roundRect">
            <a:avLst>
              <a:gd name="adj" fmla="val 1569"/>
            </a:avLst>
          </a:prstGeom>
          <a:solidFill>
            <a:srgbClr val="484B51"/>
          </a:solidFill>
          <a:ln/>
        </p:spPr>
      </p:sp>
      <p:sp>
        <p:nvSpPr>
          <p:cNvPr id="11" name="Text 8"/>
          <p:cNvSpPr/>
          <p:nvPr/>
        </p:nvSpPr>
        <p:spPr>
          <a:xfrm>
            <a:off x="6473309" y="5751195"/>
            <a:ext cx="2741414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Результат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473309" y="6225421"/>
            <a:ext cx="7170182" cy="701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let resultNoReturn = noReturn();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// Виведе: Ця функція нічого не повертає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6473309" y="7058739"/>
            <a:ext cx="7170182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console.log(resultNoReturn);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// Виведе: undefined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03573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9952" y="2593538"/>
            <a:ext cx="7440216" cy="508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Шаблон раннього виходу для функцій</a:t>
            </a:r>
            <a:endParaRPr lang="en-US" sz="3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52" y="3346728"/>
            <a:ext cx="814268" cy="97714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28418" y="3509486"/>
            <a:ext cx="2035731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Визначення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1628418" y="3861554"/>
            <a:ext cx="12432030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Шаблон раннього виходу дозволяє завершити виконання функції, якщо певна умова виконується. Це покращує продуктивність і робить код більш зрозумілим.</a:t>
            </a:r>
            <a:endParaRPr lang="en-US" sz="12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52" y="4323874"/>
            <a:ext cx="814268" cy="23706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28418" y="4486632"/>
            <a:ext cx="2035731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Приклад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1628418" y="4838700"/>
            <a:ext cx="12432030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function перевіритиВік(вік) {</a:t>
            </a:r>
            <a:endParaRPr lang="en-US" sz="1250" dirty="0"/>
          </a:p>
        </p:txBody>
      </p:sp>
      <p:sp>
        <p:nvSpPr>
          <p:cNvPr id="10" name="Text 5"/>
          <p:cNvSpPr/>
          <p:nvPr/>
        </p:nvSpPr>
        <p:spPr>
          <a:xfrm>
            <a:off x="1628418" y="5196840"/>
            <a:ext cx="12432030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if (вік &lt; 0) { return "Невірний вік"; }</a:t>
            </a:r>
            <a:endParaRPr lang="en-US" sz="1250" dirty="0"/>
          </a:p>
        </p:txBody>
      </p:sp>
      <p:sp>
        <p:nvSpPr>
          <p:cNvPr id="11" name="Text 6"/>
          <p:cNvSpPr/>
          <p:nvPr/>
        </p:nvSpPr>
        <p:spPr>
          <a:xfrm>
            <a:off x="1628418" y="5554980"/>
            <a:ext cx="12432030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if (вік &lt; 18) { return "Ви неповнолітні"; }</a:t>
            </a:r>
            <a:endParaRPr lang="en-US" sz="1250" dirty="0"/>
          </a:p>
        </p:txBody>
      </p:sp>
      <p:sp>
        <p:nvSpPr>
          <p:cNvPr id="12" name="Text 7"/>
          <p:cNvSpPr/>
          <p:nvPr/>
        </p:nvSpPr>
        <p:spPr>
          <a:xfrm>
            <a:off x="1628418" y="5913120"/>
            <a:ext cx="12432030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return "Ви повнолітні";</a:t>
            </a:r>
            <a:endParaRPr lang="en-US" sz="1250" dirty="0"/>
          </a:p>
        </p:txBody>
      </p:sp>
      <p:sp>
        <p:nvSpPr>
          <p:cNvPr id="13" name="Text 8"/>
          <p:cNvSpPr/>
          <p:nvPr/>
        </p:nvSpPr>
        <p:spPr>
          <a:xfrm>
            <a:off x="1628418" y="6271260"/>
            <a:ext cx="12432030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}</a:t>
            </a:r>
            <a:endParaRPr lang="en-US" sz="12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952" y="6694527"/>
            <a:ext cx="814268" cy="977146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628418" y="6857286"/>
            <a:ext cx="2035731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Результат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1628418" y="7209353"/>
            <a:ext cx="12432030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console.log(перевіритиВік(20));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// "Ви повнолітні"</a:t>
            </a:r>
            <a:endParaRPr lang="en-US" sz="12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6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5813" y="617458"/>
            <a:ext cx="7572375" cy="140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Дебагінг у Chrome: Відкриття консолі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5813" y="2357438"/>
            <a:ext cx="168354" cy="844629"/>
          </a:xfrm>
          <a:prstGeom prst="roundRect">
            <a:avLst>
              <a:gd name="adj" fmla="val 20006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1290876" y="2357438"/>
            <a:ext cx="280666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Крок 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290876" y="2842855"/>
            <a:ext cx="7067312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Натисніть правою кнопкою миші на веб-сторінці.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22521" y="3426500"/>
            <a:ext cx="168354" cy="1203841"/>
          </a:xfrm>
          <a:prstGeom prst="roundRect">
            <a:avLst>
              <a:gd name="adj" fmla="val 20006"/>
            </a:avLst>
          </a:prstGeom>
          <a:solidFill>
            <a:srgbClr val="484B51"/>
          </a:solidFill>
          <a:ln/>
        </p:spPr>
      </p:sp>
      <p:sp>
        <p:nvSpPr>
          <p:cNvPr id="8" name="Text 5"/>
          <p:cNvSpPr/>
          <p:nvPr/>
        </p:nvSpPr>
        <p:spPr>
          <a:xfrm>
            <a:off x="1627584" y="3426500"/>
            <a:ext cx="280666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Крок 2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27584" y="3911918"/>
            <a:ext cx="6730603" cy="7184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Виберіть "Переглянути код" або натисніть Ctrl+Shift+I (Windows/Linux) або Cmd+Option+I (Mac).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59349" y="4854773"/>
            <a:ext cx="168354" cy="844629"/>
          </a:xfrm>
          <a:prstGeom prst="roundRect">
            <a:avLst>
              <a:gd name="adj" fmla="val 20006"/>
            </a:avLst>
          </a:prstGeom>
          <a:solidFill>
            <a:srgbClr val="484B51"/>
          </a:solidFill>
          <a:ln/>
        </p:spPr>
      </p:sp>
      <p:sp>
        <p:nvSpPr>
          <p:cNvPr id="11" name="Text 8"/>
          <p:cNvSpPr/>
          <p:nvPr/>
        </p:nvSpPr>
        <p:spPr>
          <a:xfrm>
            <a:off x="1964412" y="4854773"/>
            <a:ext cx="2806660" cy="350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Крок 3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64412" y="5340191"/>
            <a:ext cx="6393775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Перейдіть на вкладку "Console".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85813" y="6176367"/>
            <a:ext cx="7572375" cy="1436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Консоль розробника - це потужний інструмент для відлагодження JavaScript коду. Вона дозволяє переглядати повідомлення про помилки, виводити значення змінних та тестувати фрагменти коду безпосередньо у браузері.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7585" y="688419"/>
            <a:ext cx="7788831" cy="1209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Дебагінг у Chrome: Вхід у дебагер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895350" y="2188726"/>
            <a:ext cx="22860" cy="5352455"/>
          </a:xfrm>
          <a:prstGeom prst="roundRect">
            <a:avLst>
              <a:gd name="adj" fmla="val 127034"/>
            </a:avLst>
          </a:prstGeom>
          <a:solidFill>
            <a:srgbClr val="61646A"/>
          </a:solidFill>
          <a:ln/>
        </p:spPr>
      </p:sp>
      <p:sp>
        <p:nvSpPr>
          <p:cNvPr id="5" name="Shape 2"/>
          <p:cNvSpPr/>
          <p:nvPr/>
        </p:nvSpPr>
        <p:spPr>
          <a:xfrm>
            <a:off x="1090255" y="2612827"/>
            <a:ext cx="580787" cy="22860"/>
          </a:xfrm>
          <a:prstGeom prst="roundRect">
            <a:avLst>
              <a:gd name="adj" fmla="val 127034"/>
            </a:avLst>
          </a:prstGeom>
          <a:solidFill>
            <a:srgbClr val="61646A"/>
          </a:solidFill>
          <a:ln/>
        </p:spPr>
      </p:sp>
      <p:sp>
        <p:nvSpPr>
          <p:cNvPr id="6" name="Shape 3"/>
          <p:cNvSpPr/>
          <p:nvPr/>
        </p:nvSpPr>
        <p:spPr>
          <a:xfrm>
            <a:off x="677585" y="2406491"/>
            <a:ext cx="435531" cy="435531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7" name="Text 4"/>
          <p:cNvSpPr/>
          <p:nvPr/>
        </p:nvSpPr>
        <p:spPr>
          <a:xfrm>
            <a:off x="750153" y="2442805"/>
            <a:ext cx="29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1863328" y="2382322"/>
            <a:ext cx="2419945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Крок 1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863328" y="2800945"/>
            <a:ext cx="6603087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Відкрийте консоль, як описано раніше (Ctrl+Shift+I або Cmd+Option+I).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090255" y="3921919"/>
            <a:ext cx="580787" cy="22860"/>
          </a:xfrm>
          <a:prstGeom prst="roundRect">
            <a:avLst>
              <a:gd name="adj" fmla="val 127034"/>
            </a:avLst>
          </a:prstGeom>
          <a:solidFill>
            <a:srgbClr val="61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677585" y="3715583"/>
            <a:ext cx="435531" cy="435531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12" name="Text 9"/>
          <p:cNvSpPr/>
          <p:nvPr/>
        </p:nvSpPr>
        <p:spPr>
          <a:xfrm>
            <a:off x="750153" y="3751898"/>
            <a:ext cx="29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1863328" y="3691414"/>
            <a:ext cx="2419945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Крок 2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1863328" y="4110038"/>
            <a:ext cx="6603087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Перейдіть на вкладку "Sources".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090255" y="5231011"/>
            <a:ext cx="580787" cy="22860"/>
          </a:xfrm>
          <a:prstGeom prst="roundRect">
            <a:avLst>
              <a:gd name="adj" fmla="val 127034"/>
            </a:avLst>
          </a:prstGeom>
          <a:solidFill>
            <a:srgbClr val="61646A"/>
          </a:solidFill>
          <a:ln/>
        </p:spPr>
      </p:sp>
      <p:sp>
        <p:nvSpPr>
          <p:cNvPr id="16" name="Shape 13"/>
          <p:cNvSpPr/>
          <p:nvPr/>
        </p:nvSpPr>
        <p:spPr>
          <a:xfrm>
            <a:off x="677585" y="5024676"/>
            <a:ext cx="435531" cy="435531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17" name="Text 14"/>
          <p:cNvSpPr/>
          <p:nvPr/>
        </p:nvSpPr>
        <p:spPr>
          <a:xfrm>
            <a:off x="750153" y="5060990"/>
            <a:ext cx="29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1863328" y="5000506"/>
            <a:ext cx="2419945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Крок 3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1863328" y="5419130"/>
            <a:ext cx="6603087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Виберіть файл JavaScript, який ви хочете відлагоджувати.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1090255" y="6540103"/>
            <a:ext cx="580787" cy="22860"/>
          </a:xfrm>
          <a:prstGeom prst="roundRect">
            <a:avLst>
              <a:gd name="adj" fmla="val 127034"/>
            </a:avLst>
          </a:prstGeom>
          <a:solidFill>
            <a:srgbClr val="61646A"/>
          </a:solidFill>
          <a:ln/>
        </p:spPr>
      </p:sp>
      <p:sp>
        <p:nvSpPr>
          <p:cNvPr id="21" name="Shape 18"/>
          <p:cNvSpPr/>
          <p:nvPr/>
        </p:nvSpPr>
        <p:spPr>
          <a:xfrm>
            <a:off x="677585" y="6333768"/>
            <a:ext cx="435531" cy="435531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22" name="Text 19"/>
          <p:cNvSpPr/>
          <p:nvPr/>
        </p:nvSpPr>
        <p:spPr>
          <a:xfrm>
            <a:off x="750153" y="6370082"/>
            <a:ext cx="29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4</a:t>
            </a:r>
            <a:endParaRPr lang="en-US" sz="2250" dirty="0"/>
          </a:p>
        </p:txBody>
      </p:sp>
      <p:sp>
        <p:nvSpPr>
          <p:cNvPr id="23" name="Text 20"/>
          <p:cNvSpPr/>
          <p:nvPr/>
        </p:nvSpPr>
        <p:spPr>
          <a:xfrm>
            <a:off x="1863328" y="6309598"/>
            <a:ext cx="2419945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Крок 4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1863328" y="6728222"/>
            <a:ext cx="6603087" cy="619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Натисніть на номер рядка, де ви хочете встановити точку зупину (breakpoint).</a:t>
            </a:r>
            <a:endParaRPr lang="en-US" sz="15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4503"/>
            <a:ext cx="128737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Дебагінг у Chrome: Watch вирази та брекпоінти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46910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7771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Watch вирази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267563"/>
            <a:ext cx="4120753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Watch вирази дозволяють відстежувати значення змінних та виразів під час виконання коду. Вони особливо корисні для моніторингу змін у змінних під час покрокового виконання програми.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1946910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4777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Брекпоінти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267682"/>
            <a:ext cx="4120872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Брекпоінти (точки зупину) дозволяють призупинити виконання коду в певному місці. Це дає можливість перевірити стан програми в конкретний момент часу та виявити помилки.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1946910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777145"/>
            <a:ext cx="30139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Покрокове виконання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267563"/>
            <a:ext cx="4120753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Після зупинки на брекпоінті можна виконувати код покроково, використовуючи кнопки Step Over, Step Into та Step Out. Це дозволяє детально проаналізувати логіку роботи програми.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9012" y="525542"/>
            <a:ext cx="6938129" cy="597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Підсумки та практичні поради</a:t>
            </a:r>
            <a:endParaRPr lang="en-US" sz="3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69563" y="1505069"/>
            <a:ext cx="1644848" cy="110120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57625" y="2024063"/>
            <a:ext cx="268724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5005507" y="1696164"/>
            <a:ext cx="2389227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Майстерність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5005507" y="2109430"/>
            <a:ext cx="3383042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Регулярна практика та експерименти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4862155" y="2620566"/>
            <a:ext cx="9051488" cy="11430"/>
          </a:xfrm>
          <a:prstGeom prst="roundRect">
            <a:avLst>
              <a:gd name="adj" fmla="val 250849"/>
            </a:avLst>
          </a:prstGeom>
          <a:solidFill>
            <a:srgbClr val="61646A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079" y="2654022"/>
            <a:ext cx="3289816" cy="110120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57625" y="3036570"/>
            <a:ext cx="268724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5827990" y="2845118"/>
            <a:ext cx="2389227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Застосування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5827990" y="3258383"/>
            <a:ext cx="3931087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Використання функцій у реальних проектах</a:t>
            </a:r>
            <a:endParaRPr lang="en-US" sz="1500" dirty="0"/>
          </a:p>
        </p:txBody>
      </p:sp>
      <p:sp>
        <p:nvSpPr>
          <p:cNvPr id="12" name="Shape 8"/>
          <p:cNvSpPr/>
          <p:nvPr/>
        </p:nvSpPr>
        <p:spPr>
          <a:xfrm>
            <a:off x="5684639" y="3769519"/>
            <a:ext cx="8229005" cy="11430"/>
          </a:xfrm>
          <a:prstGeom prst="roundRect">
            <a:avLst>
              <a:gd name="adj" fmla="val 250849"/>
            </a:avLst>
          </a:prstGeom>
          <a:solidFill>
            <a:srgbClr val="61646A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595" y="3802975"/>
            <a:ext cx="4934783" cy="110120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57506" y="4185523"/>
            <a:ext cx="268724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6650474" y="3994071"/>
            <a:ext cx="2389227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Розуміння</a:t>
            </a:r>
            <a:endParaRPr lang="en-US" sz="1850" dirty="0"/>
          </a:p>
        </p:txBody>
      </p:sp>
      <p:sp>
        <p:nvSpPr>
          <p:cNvPr id="16" name="Text 11"/>
          <p:cNvSpPr/>
          <p:nvPr/>
        </p:nvSpPr>
        <p:spPr>
          <a:xfrm>
            <a:off x="6650474" y="4407337"/>
            <a:ext cx="5524619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Глибоке розуміння області видимості та повернення значень</a:t>
            </a:r>
            <a:endParaRPr lang="en-US" sz="1500" dirty="0"/>
          </a:p>
        </p:txBody>
      </p:sp>
      <p:sp>
        <p:nvSpPr>
          <p:cNvPr id="17" name="Shape 12"/>
          <p:cNvSpPr/>
          <p:nvPr/>
        </p:nvSpPr>
        <p:spPr>
          <a:xfrm>
            <a:off x="6507123" y="4918472"/>
            <a:ext cx="7406521" cy="11430"/>
          </a:xfrm>
          <a:prstGeom prst="roundRect">
            <a:avLst>
              <a:gd name="adj" fmla="val 250849"/>
            </a:avLst>
          </a:prstGeom>
          <a:solidFill>
            <a:srgbClr val="61646A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231" y="4951928"/>
            <a:ext cx="6579632" cy="1101209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57625" y="5334476"/>
            <a:ext cx="268724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4</a:t>
            </a:r>
            <a:endParaRPr lang="en-US" sz="2100" dirty="0"/>
          </a:p>
        </p:txBody>
      </p:sp>
      <p:sp>
        <p:nvSpPr>
          <p:cNvPr id="20" name="Text 14"/>
          <p:cNvSpPr/>
          <p:nvPr/>
        </p:nvSpPr>
        <p:spPr>
          <a:xfrm>
            <a:off x="7472958" y="5143024"/>
            <a:ext cx="2389227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Основи</a:t>
            </a:r>
            <a:endParaRPr lang="en-US" sz="1850" dirty="0"/>
          </a:p>
        </p:txBody>
      </p:sp>
      <p:sp>
        <p:nvSpPr>
          <p:cNvPr id="21" name="Text 15"/>
          <p:cNvSpPr/>
          <p:nvPr/>
        </p:nvSpPr>
        <p:spPr>
          <a:xfrm>
            <a:off x="7472958" y="5556290"/>
            <a:ext cx="3748683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Знання синтаксису функцій та аргументів</a:t>
            </a:r>
            <a:endParaRPr lang="en-US" sz="1500" dirty="0"/>
          </a:p>
        </p:txBody>
      </p:sp>
      <p:sp>
        <p:nvSpPr>
          <p:cNvPr id="22" name="Text 16"/>
          <p:cNvSpPr/>
          <p:nvPr/>
        </p:nvSpPr>
        <p:spPr>
          <a:xfrm>
            <a:off x="669012" y="6268164"/>
            <a:ext cx="13292376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 цій лекції ми розглянули функції, аргументи, параметри за замовчуванням, область видимості та повернення значень. Ці основні концепції допоможуть вам розпочати програмування на JavaScript та підготують вас до більш складних тем у майбутніх лекціях.</a:t>
            </a:r>
            <a:endParaRPr lang="en-US" sz="1500" dirty="0"/>
          </a:p>
        </p:txBody>
      </p:sp>
      <p:sp>
        <p:nvSpPr>
          <p:cNvPr id="23" name="Text 17"/>
          <p:cNvSpPr/>
          <p:nvPr/>
        </p:nvSpPr>
        <p:spPr>
          <a:xfrm>
            <a:off x="669012" y="7094696"/>
            <a:ext cx="13292376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Пам'ятайте, що практика - ключ до успіху в програмуванні. Спробуйте створити власні функції, експериментуйте з різними типами аргументів та областями видимості, щоб закріпити отримані знання.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1266" y="642461"/>
            <a:ext cx="6082070" cy="536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Що таке функції в JavaScript?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601266" y="1436846"/>
            <a:ext cx="7941469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Функції - це повторно використовувані блоки коду, які інкапсулюють логіку програми.</a:t>
            </a:r>
            <a:endParaRPr lang="en-US" sz="13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66" y="1904881"/>
            <a:ext cx="858917" cy="126444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17834" y="2076569"/>
            <a:ext cx="2147292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Визначення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1717834" y="2448044"/>
            <a:ext cx="6824901" cy="549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Функції дозволяють виконувати одну й ту саму дію в різних частинах програми без дублювання коду, що спрощує підтримку та тестування.</a:t>
            </a:r>
            <a:endParaRPr lang="en-US" sz="13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66" y="3169325"/>
            <a:ext cx="858917" cy="287857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717834" y="3341013"/>
            <a:ext cx="2147292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Синтаксис</a:t>
            </a:r>
            <a:endParaRPr lang="en-US" sz="1650" dirty="0"/>
          </a:p>
        </p:txBody>
      </p:sp>
      <p:sp>
        <p:nvSpPr>
          <p:cNvPr id="10" name="Text 5"/>
          <p:cNvSpPr/>
          <p:nvPr/>
        </p:nvSpPr>
        <p:spPr>
          <a:xfrm>
            <a:off x="1717834" y="3712488"/>
            <a:ext cx="6824901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Стандартний синтаксис: </a:t>
            </a:r>
            <a:endParaRPr lang="en-US" sz="1350" dirty="0"/>
          </a:p>
        </p:txBody>
      </p:sp>
      <p:sp>
        <p:nvSpPr>
          <p:cNvPr id="11" name="Text 6"/>
          <p:cNvSpPr/>
          <p:nvPr/>
        </p:nvSpPr>
        <p:spPr>
          <a:xfrm>
            <a:off x="1717834" y="4090273"/>
            <a:ext cx="6824901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function ім'яФункції(параметр1, параметр2) </a:t>
            </a:r>
            <a:endParaRPr lang="en-US" sz="1350" dirty="0"/>
          </a:p>
        </p:txBody>
      </p:sp>
      <p:sp>
        <p:nvSpPr>
          <p:cNvPr id="12" name="Text 7"/>
          <p:cNvSpPr/>
          <p:nvPr/>
        </p:nvSpPr>
        <p:spPr>
          <a:xfrm>
            <a:off x="1717834" y="4468058"/>
            <a:ext cx="6824901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{ /* тіло функції */ }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</a:t>
            </a:r>
            <a:endParaRPr lang="en-US" sz="1350" dirty="0"/>
          </a:p>
        </p:txBody>
      </p:sp>
      <p:sp>
        <p:nvSpPr>
          <p:cNvPr id="13" name="Text 8"/>
          <p:cNvSpPr/>
          <p:nvPr/>
        </p:nvSpPr>
        <p:spPr>
          <a:xfrm>
            <a:off x="1717834" y="4845844"/>
            <a:ext cx="6824901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Наприклад: </a:t>
            </a:r>
            <a:endParaRPr lang="en-US" sz="1350" dirty="0"/>
          </a:p>
        </p:txBody>
      </p:sp>
      <p:sp>
        <p:nvSpPr>
          <p:cNvPr id="14" name="Text 9"/>
          <p:cNvSpPr/>
          <p:nvPr/>
        </p:nvSpPr>
        <p:spPr>
          <a:xfrm>
            <a:off x="1717834" y="5223629"/>
            <a:ext cx="6824901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function calculateSum(a, b) { return a + b; }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350" dirty="0"/>
          </a:p>
        </p:txBody>
      </p:sp>
      <p:sp>
        <p:nvSpPr>
          <p:cNvPr id="15" name="Text 10"/>
          <p:cNvSpPr/>
          <p:nvPr/>
        </p:nvSpPr>
        <p:spPr>
          <a:xfrm>
            <a:off x="1717834" y="5601414"/>
            <a:ext cx="6824901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 ES6 також з'явилися стрілкові функції: </a:t>
            </a:r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const add = (a, b) =&gt; a + b;</a:t>
            </a:r>
            <a:endParaRPr lang="en-US" sz="13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66" y="6047899"/>
            <a:ext cx="858917" cy="153924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717834" y="6219587"/>
            <a:ext cx="2147292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Виклик</a:t>
            </a:r>
            <a:endParaRPr lang="en-US" sz="1650" dirty="0"/>
          </a:p>
        </p:txBody>
      </p:sp>
      <p:sp>
        <p:nvSpPr>
          <p:cNvPr id="18" name="Text 12"/>
          <p:cNvSpPr/>
          <p:nvPr/>
        </p:nvSpPr>
        <p:spPr>
          <a:xfrm>
            <a:off x="1717834" y="6591062"/>
            <a:ext cx="6824901" cy="824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Функції викликаються за допомогою імені й дужок з аргументами: </a:t>
            </a:r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calculateSum(5, 3);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поверне 8. Функції можуть викликатися з будь-якого місця коду, доступного їх області видимості, включаючи виклик з інших функцій.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8986" y="360640"/>
            <a:ext cx="3889772" cy="409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Приклад простої функції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458986" y="1098232"/>
            <a:ext cx="1639491" cy="204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Створення функції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458986" y="1434227"/>
            <a:ext cx="6696194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Спочатку ми визначаємо функцію з ім'ям "greeting", яка не приймає жодних параметрів:</a:t>
            </a:r>
            <a:endParaRPr lang="en-US" sz="1000" dirty="0"/>
          </a:p>
        </p:txBody>
      </p:sp>
      <p:sp>
        <p:nvSpPr>
          <p:cNvPr id="5" name="Shape 3"/>
          <p:cNvSpPr/>
          <p:nvPr/>
        </p:nvSpPr>
        <p:spPr>
          <a:xfrm>
            <a:off x="458986" y="1791652"/>
            <a:ext cx="6696194" cy="826413"/>
          </a:xfrm>
          <a:prstGeom prst="roundRect">
            <a:avLst>
              <a:gd name="adj" fmla="val 2381"/>
            </a:avLst>
          </a:prstGeom>
          <a:solidFill>
            <a:srgbClr val="4D1F00"/>
          </a:solidFill>
          <a:ln/>
        </p:spPr>
      </p:sp>
      <p:sp>
        <p:nvSpPr>
          <p:cNvPr id="6" name="Shape 4"/>
          <p:cNvSpPr/>
          <p:nvPr/>
        </p:nvSpPr>
        <p:spPr>
          <a:xfrm>
            <a:off x="452437" y="1791652"/>
            <a:ext cx="6709291" cy="826413"/>
          </a:xfrm>
          <a:prstGeom prst="roundRect">
            <a:avLst>
              <a:gd name="adj" fmla="val 2381"/>
            </a:avLst>
          </a:prstGeom>
          <a:solidFill>
            <a:srgbClr val="4D1F00"/>
          </a:solidFill>
          <a:ln/>
        </p:spPr>
      </p:sp>
      <p:sp>
        <p:nvSpPr>
          <p:cNvPr id="7" name="Text 5"/>
          <p:cNvSpPr/>
          <p:nvPr/>
        </p:nvSpPr>
        <p:spPr>
          <a:xfrm>
            <a:off x="583525" y="1889998"/>
            <a:ext cx="6447115" cy="6297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function greeting() {</a:t>
            </a:r>
            <a:endParaRPr lang="en-US" sz="100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console.log("Привіт, світ!");</a:t>
            </a:r>
            <a:endParaRPr lang="en-US" sz="1000" dirty="0"/>
          </a:p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000" dirty="0"/>
          </a:p>
        </p:txBody>
      </p:sp>
      <p:sp>
        <p:nvSpPr>
          <p:cNvPr id="8" name="Text 6"/>
          <p:cNvSpPr/>
          <p:nvPr/>
        </p:nvSpPr>
        <p:spPr>
          <a:xfrm>
            <a:off x="7482840" y="1098232"/>
            <a:ext cx="1639491" cy="204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Виклик функції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7482840" y="1434227"/>
            <a:ext cx="6696194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Після визначення функції ми можемо викликати її в будь-якому місці нашого коду:</a:t>
            </a:r>
            <a:endParaRPr lang="en-US" sz="1000" dirty="0"/>
          </a:p>
        </p:txBody>
      </p:sp>
      <p:sp>
        <p:nvSpPr>
          <p:cNvPr id="10" name="Shape 8"/>
          <p:cNvSpPr/>
          <p:nvPr/>
        </p:nvSpPr>
        <p:spPr>
          <a:xfrm>
            <a:off x="7482840" y="1791652"/>
            <a:ext cx="6696194" cy="406598"/>
          </a:xfrm>
          <a:prstGeom prst="roundRect">
            <a:avLst>
              <a:gd name="adj" fmla="val 4839"/>
            </a:avLst>
          </a:prstGeom>
          <a:solidFill>
            <a:srgbClr val="4D1F00"/>
          </a:solidFill>
          <a:ln/>
        </p:spPr>
      </p:sp>
      <p:sp>
        <p:nvSpPr>
          <p:cNvPr id="11" name="Shape 9"/>
          <p:cNvSpPr/>
          <p:nvPr/>
        </p:nvSpPr>
        <p:spPr>
          <a:xfrm>
            <a:off x="7476292" y="1791652"/>
            <a:ext cx="6709291" cy="406598"/>
          </a:xfrm>
          <a:prstGeom prst="roundRect">
            <a:avLst>
              <a:gd name="adj" fmla="val 4839"/>
            </a:avLst>
          </a:prstGeom>
          <a:solidFill>
            <a:srgbClr val="4D1F00"/>
          </a:solidFill>
          <a:ln/>
        </p:spPr>
      </p:sp>
      <p:sp>
        <p:nvSpPr>
          <p:cNvPr id="12" name="Text 10"/>
          <p:cNvSpPr/>
          <p:nvPr/>
        </p:nvSpPr>
        <p:spPr>
          <a:xfrm>
            <a:off x="7607379" y="1889998"/>
            <a:ext cx="6447115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greeting();</a:t>
            </a:r>
            <a:endParaRPr lang="en-US" sz="1000" dirty="0"/>
          </a:p>
        </p:txBody>
      </p:sp>
      <p:sp>
        <p:nvSpPr>
          <p:cNvPr id="13" name="Text 11"/>
          <p:cNvSpPr/>
          <p:nvPr/>
        </p:nvSpPr>
        <p:spPr>
          <a:xfrm>
            <a:off x="7482840" y="2345769"/>
            <a:ext cx="1639491" cy="204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Результат</a:t>
            </a:r>
            <a:endParaRPr lang="en-US" sz="1250" dirty="0"/>
          </a:p>
        </p:txBody>
      </p:sp>
      <p:sp>
        <p:nvSpPr>
          <p:cNvPr id="14" name="Text 12"/>
          <p:cNvSpPr/>
          <p:nvPr/>
        </p:nvSpPr>
        <p:spPr>
          <a:xfrm>
            <a:off x="7482840" y="2681764"/>
            <a:ext cx="6696194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Коли функція викликається, вона виконує код у своєму тілі і виводить повідомлення:</a:t>
            </a:r>
            <a:endParaRPr lang="en-US" sz="1000" dirty="0"/>
          </a:p>
        </p:txBody>
      </p:sp>
      <p:sp>
        <p:nvSpPr>
          <p:cNvPr id="15" name="Text 13"/>
          <p:cNvSpPr/>
          <p:nvPr/>
        </p:nvSpPr>
        <p:spPr>
          <a:xfrm>
            <a:off x="7482840" y="3009662"/>
            <a:ext cx="6696194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// Виведе: Привіт, світ!</a:t>
            </a:r>
            <a:endParaRPr lang="en-US" sz="10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986" y="3485078"/>
            <a:ext cx="7929443" cy="44481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0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218" y="620792"/>
            <a:ext cx="5644515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Аргументи функцій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90218" y="1918930"/>
            <a:ext cx="507921" cy="507921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874871" y="1961257"/>
            <a:ext cx="338614" cy="423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23881" y="1918930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Що таке аргументи?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23881" y="2406968"/>
            <a:ext cx="2935248" cy="1444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Аргументи - це дані, що передаються функції при виклику для налаштування її поведінки.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4871" y="1918930"/>
            <a:ext cx="507921" cy="507921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9" name="Text 6"/>
          <p:cNvSpPr/>
          <p:nvPr/>
        </p:nvSpPr>
        <p:spPr>
          <a:xfrm>
            <a:off x="4769525" y="1961257"/>
            <a:ext cx="338614" cy="423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18534" y="1918930"/>
            <a:ext cx="2935248" cy="7053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Приклад з аргументом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18534" y="2759631"/>
            <a:ext cx="2935248" cy="1444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function greetingWithName(name) { console.log("Привіт, " + name + "!"); }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5418534" y="4339471"/>
            <a:ext cx="2935248" cy="108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Тут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name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- параметр, який приймає значення при виклику.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0218" y="5902523"/>
            <a:ext cx="507921" cy="507921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14" name="Text 11"/>
          <p:cNvSpPr/>
          <p:nvPr/>
        </p:nvSpPr>
        <p:spPr>
          <a:xfrm>
            <a:off x="874871" y="5944850"/>
            <a:ext cx="338614" cy="423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523881" y="5902523"/>
            <a:ext cx="2897624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Виклик з аргументом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523881" y="6390561"/>
            <a:ext cx="6829901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greetingWithName("Аліса");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// Виведе: Привіт, Аліса!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1523881" y="6887051"/>
            <a:ext cx="6829901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"Аліса" - аргумент, що передається функції та присвоюється параметру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name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787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4015" y="3025378"/>
            <a:ext cx="7129105" cy="619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Параметри за замовчуванням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15" y="3942517"/>
            <a:ext cx="4414123" cy="79319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2254" y="5033129"/>
            <a:ext cx="2478762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Визначення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892254" y="5461873"/>
            <a:ext cx="4017645" cy="1269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Параметри за замовчуванням дозволяють задавати значення для параметрів функції, якщо вони не були передані під час виклику.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138" y="3942517"/>
            <a:ext cx="4414123" cy="79319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06378" y="5033129"/>
            <a:ext cx="2478762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Синтаксис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5306378" y="5461873"/>
            <a:ext cx="4017645" cy="951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function greetingWithDefaultParameter(name = "Світ") { ... }</a:t>
            </a:r>
            <a:endParaRPr lang="en-US" sz="1550" dirty="0"/>
          </a:p>
        </p:txBody>
      </p:sp>
      <p:sp>
        <p:nvSpPr>
          <p:cNvPr id="10" name="Text 5"/>
          <p:cNvSpPr/>
          <p:nvPr/>
        </p:nvSpPr>
        <p:spPr>
          <a:xfrm>
            <a:off x="5306378" y="6532721"/>
            <a:ext cx="4017645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Тут "Світ" - це значення за замовчуванням для параметра </a:t>
            </a:r>
            <a:pPr algn="l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name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5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2262" y="3942517"/>
            <a:ext cx="4414123" cy="79319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20501" y="5033129"/>
            <a:ext cx="2478762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Використання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9720501" y="5461873"/>
            <a:ext cx="4017645" cy="951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Якщо аргумент не передано: </a:t>
            </a:r>
            <a:pPr algn="l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greetingWithDefaultParameter();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// Виведе: Привіт, Світ!</a:t>
            </a:r>
            <a:endParaRPr lang="en-US" sz="1550" dirty="0"/>
          </a:p>
        </p:txBody>
      </p:sp>
      <p:sp>
        <p:nvSpPr>
          <p:cNvPr id="14" name="Text 8"/>
          <p:cNvSpPr/>
          <p:nvPr/>
        </p:nvSpPr>
        <p:spPr>
          <a:xfrm>
            <a:off x="9720501" y="6532721"/>
            <a:ext cx="4017645" cy="951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Якщо аргумент передано: </a:t>
            </a:r>
            <a:pPr algn="l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greetingWithDefaultParameter("Боб");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// Виведе: Привіт, Боб!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4216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Глобальна область видимості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89988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693676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Визначення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184094"/>
            <a:ext cx="2291953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Змінні, оголошені поза функціями (var), мають глобальну область видимості. Вони доступні для використання у будь-якій частині програми.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904" y="289988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3693676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Приклад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5904" y="4184094"/>
            <a:ext cx="22920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var globalVariable = "Я глобальна";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3425904" y="5045988"/>
            <a:ext cx="229207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function showGlobalVariable() { console.log(globalVariable); }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138" y="2899886"/>
            <a:ext cx="566976" cy="5669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058138" y="3693676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Результат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6058138" y="4184094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showGlobalVariable();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// Виведе: Я глобальна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6058138" y="5408890"/>
            <a:ext cx="22919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Змінна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globalVariable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доступна всередині функції, хоча була оголошена поза нею.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1840" y="533876"/>
            <a:ext cx="6573917" cy="594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Локальна область видимості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365677" y="1413153"/>
            <a:ext cx="22860" cy="6282452"/>
          </a:xfrm>
          <a:prstGeom prst="roundRect">
            <a:avLst>
              <a:gd name="adj" fmla="val 124762"/>
            </a:avLst>
          </a:prstGeom>
          <a:solidFill>
            <a:srgbClr val="61646A"/>
          </a:solidFill>
          <a:ln/>
        </p:spPr>
      </p:sp>
      <p:sp>
        <p:nvSpPr>
          <p:cNvPr id="5" name="Shape 2"/>
          <p:cNvSpPr/>
          <p:nvPr/>
        </p:nvSpPr>
        <p:spPr>
          <a:xfrm>
            <a:off x="6556712" y="1829395"/>
            <a:ext cx="570309" cy="22860"/>
          </a:xfrm>
          <a:prstGeom prst="roundRect">
            <a:avLst>
              <a:gd name="adj" fmla="val 124762"/>
            </a:avLst>
          </a:prstGeom>
          <a:solidFill>
            <a:srgbClr val="61646A"/>
          </a:solidFill>
          <a:ln/>
        </p:spPr>
      </p:sp>
      <p:sp>
        <p:nvSpPr>
          <p:cNvPr id="6" name="Shape 3"/>
          <p:cNvSpPr/>
          <p:nvPr/>
        </p:nvSpPr>
        <p:spPr>
          <a:xfrm>
            <a:off x="6151781" y="1626989"/>
            <a:ext cx="427792" cy="42779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7" name="Text 4"/>
          <p:cNvSpPr/>
          <p:nvPr/>
        </p:nvSpPr>
        <p:spPr>
          <a:xfrm>
            <a:off x="6223040" y="1662589"/>
            <a:ext cx="285155" cy="356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316391" y="1603177"/>
            <a:ext cx="2376607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Визначення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316391" y="2014299"/>
            <a:ext cx="6648569" cy="912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Змінні, оголошені всередині функції (let), мають локальну область видимості. Вони доступні лише в межах цієї функції та зникають після її завершення.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556712" y="3723203"/>
            <a:ext cx="570309" cy="22860"/>
          </a:xfrm>
          <a:prstGeom prst="roundRect">
            <a:avLst>
              <a:gd name="adj" fmla="val 124762"/>
            </a:avLst>
          </a:prstGeom>
          <a:solidFill>
            <a:srgbClr val="61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6151781" y="3520797"/>
            <a:ext cx="427792" cy="42779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2" name="Text 9"/>
          <p:cNvSpPr/>
          <p:nvPr/>
        </p:nvSpPr>
        <p:spPr>
          <a:xfrm>
            <a:off x="6223040" y="3556397"/>
            <a:ext cx="285155" cy="356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316391" y="3496985"/>
            <a:ext cx="2376607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Приклад коду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7316391" y="3908108"/>
            <a:ext cx="6648569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function localFunction() 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7316391" y="4326374"/>
            <a:ext cx="6648569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{ let localVariable = "Я локальна"; console.log(localVariable); }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6556712" y="5426869"/>
            <a:ext cx="570309" cy="22860"/>
          </a:xfrm>
          <a:prstGeom prst="roundRect">
            <a:avLst>
              <a:gd name="adj" fmla="val 124762"/>
            </a:avLst>
          </a:prstGeom>
          <a:solidFill>
            <a:srgbClr val="61646A"/>
          </a:solidFill>
          <a:ln/>
        </p:spPr>
      </p:sp>
      <p:sp>
        <p:nvSpPr>
          <p:cNvPr id="17" name="Shape 14"/>
          <p:cNvSpPr/>
          <p:nvPr/>
        </p:nvSpPr>
        <p:spPr>
          <a:xfrm>
            <a:off x="6151781" y="5224463"/>
            <a:ext cx="427792" cy="42779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8" name="Text 15"/>
          <p:cNvSpPr/>
          <p:nvPr/>
        </p:nvSpPr>
        <p:spPr>
          <a:xfrm>
            <a:off x="6223040" y="5260062"/>
            <a:ext cx="285155" cy="356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316391" y="5200650"/>
            <a:ext cx="2376607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Виклик функції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7316391" y="5611773"/>
            <a:ext cx="6648569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localFunction();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// Виведе: Я локальна</a:t>
            </a:r>
            <a:endParaRPr lang="en-US" sz="1450" dirty="0"/>
          </a:p>
        </p:txBody>
      </p:sp>
      <p:sp>
        <p:nvSpPr>
          <p:cNvPr id="21" name="Shape 18"/>
          <p:cNvSpPr/>
          <p:nvPr/>
        </p:nvSpPr>
        <p:spPr>
          <a:xfrm>
            <a:off x="6556712" y="6712268"/>
            <a:ext cx="570309" cy="22860"/>
          </a:xfrm>
          <a:prstGeom prst="roundRect">
            <a:avLst>
              <a:gd name="adj" fmla="val 124762"/>
            </a:avLst>
          </a:prstGeom>
          <a:solidFill>
            <a:srgbClr val="61646A"/>
          </a:solidFill>
          <a:ln/>
        </p:spPr>
      </p:sp>
      <p:sp>
        <p:nvSpPr>
          <p:cNvPr id="22" name="Shape 19"/>
          <p:cNvSpPr/>
          <p:nvPr/>
        </p:nvSpPr>
        <p:spPr>
          <a:xfrm>
            <a:off x="6151781" y="6509861"/>
            <a:ext cx="427792" cy="42779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23" name="Text 20"/>
          <p:cNvSpPr/>
          <p:nvPr/>
        </p:nvSpPr>
        <p:spPr>
          <a:xfrm>
            <a:off x="6223040" y="6545461"/>
            <a:ext cx="285155" cy="356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4</a:t>
            </a:r>
            <a:endParaRPr lang="en-US" sz="2200" dirty="0"/>
          </a:p>
        </p:txBody>
      </p:sp>
      <p:sp>
        <p:nvSpPr>
          <p:cNvPr id="24" name="Text 21"/>
          <p:cNvSpPr/>
          <p:nvPr/>
        </p:nvSpPr>
        <p:spPr>
          <a:xfrm>
            <a:off x="7316391" y="6486049"/>
            <a:ext cx="2561153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Спроба доступу ззовні</a:t>
            </a:r>
            <a:endParaRPr lang="en-US" sz="1850" dirty="0"/>
          </a:p>
        </p:txBody>
      </p:sp>
      <p:sp>
        <p:nvSpPr>
          <p:cNvPr id="25" name="Text 22"/>
          <p:cNvSpPr/>
          <p:nvPr/>
        </p:nvSpPr>
        <p:spPr>
          <a:xfrm>
            <a:off x="7316391" y="6897172"/>
            <a:ext cx="6648569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// console.log(localVariable);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// Викличе помилку, оскільки localVariable не доступна поза функцією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10082"/>
            <a:ext cx="114960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Глобальна vs Локальна область видимості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858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Конфлікт імен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66981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Коли у функції є змінні з однаковою назвою, що існують у глобальній і локальній області, пріоритет має локальна змінна.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12266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Це важливо розуміти для запобігання неочікуваній поведінці програми.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28858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Приклад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346698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var variable = "Глобальна змінна";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4033957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function showVariable() {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460093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let variable = "Локальна змінна";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32928" y="516790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console.log(variable);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332928" y="573488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}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872067" y="28858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Результат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872067" y="346698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showVariable();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// Виведе: Локальна змінна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9872067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console.log(variable);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// Виведе: Глобальна змінна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872067" y="5326737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Всередині функції використовується локальна змінна, а поза нею - глобальна.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84592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Повернення значень з функцій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30530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Оператор return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43419"/>
            <a:ext cx="3785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Функції можуть повертати значення за допомогою оператора return. Це значення можна використовувати поза межами функції.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1411" y="371856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42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Приклад функції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2918103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function add(a, b) { return a + b; }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70307" y="2767489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4630817"/>
            <a:ext cx="34900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Використання результату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121235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let result = add(5, 3);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9937790" y="562022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console.log(result);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// Виведе: 8</a:t>
            </a:r>
            <a:endParaRPr lang="en-US" sz="175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694533" y="5493663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1"/>
          <p:cNvSpPr/>
          <p:nvPr/>
        </p:nvSpPr>
        <p:spPr>
          <a:xfrm>
            <a:off x="793790" y="67431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Повернення значень дозволяє функціям не лише виконувати дії, але й передавати результати своєї роботи для подальшого використання в програмі.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2025-03-17T16:19:23Z</dcterms:created>
  <dcterms:modified xsi:type="dcterms:W3CDTF">2025-03-17T16:19:23Z</dcterms:modified>
</cp:coreProperties>
</file>